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4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5143500" cx="9144000"/>
  <p:notesSz cx="6858000" cy="9144000"/>
  <p:embeddedFontLst>
    <p:embeddedFont>
      <p:font typeface="Rubik Black"/>
      <p:bold r:id="rId23"/>
      <p:boldItalic r:id="rId24"/>
    </p:embeddedFont>
    <p:embeddedFont>
      <p:font typeface="Rubik SemiBold"/>
      <p:regular r:id="rId25"/>
      <p:bold r:id="rId26"/>
      <p:italic r:id="rId27"/>
      <p:boldItalic r:id="rId28"/>
    </p:embeddedFont>
    <p:embeddedFont>
      <p:font typeface="Nunito Black"/>
      <p:bold r:id="rId29"/>
      <p:boldItalic r:id="rId30"/>
    </p:embeddedFont>
    <p:embeddedFont>
      <p:font typeface="Poppins ExtraBold"/>
      <p:bold r:id="rId31"/>
      <p:boldItalic r:id="rId32"/>
    </p:embeddedFont>
    <p:embeddedFont>
      <p:font typeface="Poppins"/>
      <p:regular r:id="rId33"/>
      <p:bold r:id="rId34"/>
      <p:italic r:id="rId35"/>
      <p:boldItalic r:id="rId36"/>
    </p:embeddedFont>
    <p:embeddedFont>
      <p:font typeface="Rubik ExtraBold"/>
      <p:bold r:id="rId37"/>
      <p:boldItalic r:id="rId38"/>
    </p:embeddedFont>
    <p:embeddedFont>
      <p:font typeface="Open Sans SemiBold"/>
      <p:regular r:id="rId39"/>
      <p:bold r:id="rId40"/>
      <p:italic r:id="rId41"/>
      <p:boldItalic r:id="rId42"/>
    </p:embeddedFont>
    <p:embeddedFont>
      <p:font typeface="Nunito ExtraBold"/>
      <p:bold r:id="rId43"/>
      <p:boldItalic r:id="rId44"/>
    </p:embeddedFont>
    <p:embeddedFont>
      <p:font typeface="Open Sans ExtraBold"/>
      <p:bold r:id="rId45"/>
      <p:boldItalic r:id="rId46"/>
    </p:embeddedFont>
    <p:embeddedFont>
      <p:font typeface="Open Sans Medium"/>
      <p:regular r:id="rId47"/>
      <p:bold r:id="rId48"/>
      <p:italic r:id="rId49"/>
      <p:boldItalic r:id="rId50"/>
    </p:embeddedFont>
    <p:embeddedFont>
      <p:font typeface="Rubik"/>
      <p:regular r:id="rId51"/>
      <p:bold r:id="rId52"/>
      <p:italic r:id="rId53"/>
      <p:boldItalic r:id="rId54"/>
    </p:embeddedFont>
    <p:embeddedFont>
      <p:font typeface="Open Sans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orient="horz" pos="412">
          <p15:clr>
            <a:srgbClr val="747775"/>
          </p15:clr>
        </p15:guide>
        <p15:guide id="4" pos="301">
          <p15:clr>
            <a:srgbClr val="747775"/>
          </p15:clr>
        </p15:guide>
        <p15:guide id="5" orient="horz" pos="584">
          <p15:clr>
            <a:srgbClr val="747775"/>
          </p15:clr>
        </p15:guide>
        <p15:guide id="6" pos="648">
          <p15:clr>
            <a:srgbClr val="747775"/>
          </p15:clr>
        </p15:guide>
        <p15:guide id="7" orient="horz" pos="791">
          <p15:clr>
            <a:srgbClr val="747775"/>
          </p15:clr>
        </p15:guide>
        <p15:guide id="8" orient="horz" pos="1380">
          <p15:clr>
            <a:srgbClr val="747775"/>
          </p15:clr>
        </p15:guide>
        <p15:guide id="9" orient="horz" pos="1946">
          <p15:clr>
            <a:srgbClr val="747775"/>
          </p15:clr>
        </p15:guide>
        <p15:guide id="10" orient="horz" pos="1714">
          <p15:clr>
            <a:srgbClr val="747775"/>
          </p15:clr>
        </p15:guide>
      </p15:sldGuideLst>
    </p:ext>
    <p:ext uri="GoogleSlidesCustomDataVersion2">
      <go:slidesCustomData xmlns:go="http://customooxmlschemas.google.com/" r:id="rId59" roundtripDataSignature="AMtx7mhk3JEPgyPib9durFieZpAqYh4K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412" orient="horz"/>
        <p:guide pos="301"/>
        <p:guide pos="584" orient="horz"/>
        <p:guide pos="648"/>
        <p:guide pos="791" orient="horz"/>
        <p:guide pos="1380" orient="horz"/>
        <p:guide pos="1946" orient="horz"/>
        <p:guide pos="171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bold.fntdata"/><Relationship Id="rId42" Type="http://schemas.openxmlformats.org/officeDocument/2006/relationships/font" Target="fonts/OpenSansSemiBold-boldItalic.fntdata"/><Relationship Id="rId41" Type="http://schemas.openxmlformats.org/officeDocument/2006/relationships/font" Target="fonts/OpenSansSemiBold-italic.fntdata"/><Relationship Id="rId44" Type="http://schemas.openxmlformats.org/officeDocument/2006/relationships/font" Target="fonts/NunitoExtraBold-boldItalic.fntdata"/><Relationship Id="rId43" Type="http://schemas.openxmlformats.org/officeDocument/2006/relationships/font" Target="fonts/NunitoExtraBold-bold.fntdata"/><Relationship Id="rId46" Type="http://schemas.openxmlformats.org/officeDocument/2006/relationships/font" Target="fonts/OpenSansExtraBold-boldItalic.fntdata"/><Relationship Id="rId45" Type="http://schemas.openxmlformats.org/officeDocument/2006/relationships/font" Target="fonts/OpenSansExtra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OpenSansMedium-bold.fntdata"/><Relationship Id="rId47" Type="http://schemas.openxmlformats.org/officeDocument/2006/relationships/font" Target="fonts/OpenSansMedium-regular.fntdata"/><Relationship Id="rId49" Type="http://schemas.openxmlformats.org/officeDocument/2006/relationships/font" Target="fonts/OpenSansMedium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PoppinsExtraBold-bold.fntdata"/><Relationship Id="rId30" Type="http://schemas.openxmlformats.org/officeDocument/2006/relationships/font" Target="fonts/NunitoBlack-boldItalic.fntdata"/><Relationship Id="rId33" Type="http://schemas.openxmlformats.org/officeDocument/2006/relationships/font" Target="fonts/Poppins-regular.fntdata"/><Relationship Id="rId32" Type="http://schemas.openxmlformats.org/officeDocument/2006/relationships/font" Target="fonts/PoppinsExtraBold-boldItalic.fntdata"/><Relationship Id="rId35" Type="http://schemas.openxmlformats.org/officeDocument/2006/relationships/font" Target="fonts/Poppins-italic.fntdata"/><Relationship Id="rId34" Type="http://schemas.openxmlformats.org/officeDocument/2006/relationships/font" Target="fonts/Poppins-bold.fntdata"/><Relationship Id="rId37" Type="http://schemas.openxmlformats.org/officeDocument/2006/relationships/font" Target="fonts/RubikExtraBold-bold.fntdata"/><Relationship Id="rId36" Type="http://schemas.openxmlformats.org/officeDocument/2006/relationships/font" Target="fonts/Poppins-boldItalic.fntdata"/><Relationship Id="rId39" Type="http://schemas.openxmlformats.org/officeDocument/2006/relationships/font" Target="fonts/OpenSansSemiBold-regular.fntdata"/><Relationship Id="rId38" Type="http://schemas.openxmlformats.org/officeDocument/2006/relationships/font" Target="fonts/RubikExtraBold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RubikBlack-boldItalic.fntdata"/><Relationship Id="rId23" Type="http://schemas.openxmlformats.org/officeDocument/2006/relationships/font" Target="fonts/RubikBlack-bold.fntdata"/><Relationship Id="rId26" Type="http://schemas.openxmlformats.org/officeDocument/2006/relationships/font" Target="fonts/RubikSemiBold-bold.fntdata"/><Relationship Id="rId25" Type="http://schemas.openxmlformats.org/officeDocument/2006/relationships/font" Target="fonts/RubikSemiBold-regular.fntdata"/><Relationship Id="rId28" Type="http://schemas.openxmlformats.org/officeDocument/2006/relationships/font" Target="fonts/RubikSemiBold-boldItalic.fntdata"/><Relationship Id="rId27" Type="http://schemas.openxmlformats.org/officeDocument/2006/relationships/font" Target="fonts/RubikSemiBold-italic.fntdata"/><Relationship Id="rId29" Type="http://schemas.openxmlformats.org/officeDocument/2006/relationships/font" Target="fonts/NunitoBlack-bold.fntdata"/><Relationship Id="rId51" Type="http://schemas.openxmlformats.org/officeDocument/2006/relationships/font" Target="fonts/Rubik-regular.fntdata"/><Relationship Id="rId50" Type="http://schemas.openxmlformats.org/officeDocument/2006/relationships/font" Target="fonts/OpenSansMedium-boldItalic.fntdata"/><Relationship Id="rId53" Type="http://schemas.openxmlformats.org/officeDocument/2006/relationships/font" Target="fonts/Rubik-italic.fntdata"/><Relationship Id="rId52" Type="http://schemas.openxmlformats.org/officeDocument/2006/relationships/font" Target="fonts/Rubik-bold.fntdata"/><Relationship Id="rId11" Type="http://schemas.openxmlformats.org/officeDocument/2006/relationships/slide" Target="slides/slide4.xml"/><Relationship Id="rId55" Type="http://schemas.openxmlformats.org/officeDocument/2006/relationships/font" Target="fonts/OpenSans-regular.fntdata"/><Relationship Id="rId10" Type="http://schemas.openxmlformats.org/officeDocument/2006/relationships/slide" Target="slides/slide3.xml"/><Relationship Id="rId54" Type="http://schemas.openxmlformats.org/officeDocument/2006/relationships/font" Target="fonts/Rubik-boldItalic.fntdata"/><Relationship Id="rId13" Type="http://schemas.openxmlformats.org/officeDocument/2006/relationships/slide" Target="slides/slide6.xml"/><Relationship Id="rId57" Type="http://schemas.openxmlformats.org/officeDocument/2006/relationships/font" Target="fonts/OpenSans-italic.fntdata"/><Relationship Id="rId12" Type="http://schemas.openxmlformats.org/officeDocument/2006/relationships/slide" Target="slides/slide5.xml"/><Relationship Id="rId56" Type="http://schemas.openxmlformats.org/officeDocument/2006/relationships/font" Target="fonts/OpenSans-bold.fntdata"/><Relationship Id="rId15" Type="http://schemas.openxmlformats.org/officeDocument/2006/relationships/slide" Target="slides/slide8.xml"/><Relationship Id="rId59" Type="http://customschemas.google.com/relationships/presentationmetadata" Target="metadata"/><Relationship Id="rId14" Type="http://schemas.openxmlformats.org/officeDocument/2006/relationships/slide" Target="slides/slide7.xml"/><Relationship Id="rId58" Type="http://schemas.openxmlformats.org/officeDocument/2006/relationships/font" Target="fonts/OpenSans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COVER</a:t>
            </a:r>
            <a:endParaRPr/>
          </a:p>
        </p:txBody>
      </p:sp>
      <p:sp>
        <p:nvSpPr>
          <p:cNvPr id="187" name="Google Shape;187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42fbfaa38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342fbfaa38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42fbfaa38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342fbfaa38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42fbfaa38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342fbfaa38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42fbfaa38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342fbfaa38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Funds should address learning loss for each and every students—students who are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4082d69d21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34082d69d21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What LMS are you using? What privacy needs does your district have?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1" name="Google Shape;411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3" name="Google Shape;27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42fbfaa3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342fbfaa3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2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 Blank">
  <p:cSld name="BLANK_1">
    <p:bg>
      <p:bgPr>
        <a:solidFill>
          <a:schemeClr val="accen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/Blank">
  <p:cSld name="CAPTION_ONLY_1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3"/>
          <p:cNvSpPr/>
          <p:nvPr/>
        </p:nvSpPr>
        <p:spPr>
          <a:xfrm>
            <a:off x="6716350" y="940300"/>
            <a:ext cx="2051400" cy="3565800"/>
          </a:xfrm>
          <a:prstGeom prst="roundRect">
            <a:avLst>
              <a:gd fmla="val 892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7" name="Google Shape;57;p63"/>
          <p:cNvSpPr txBox="1"/>
          <p:nvPr>
            <p:ph idx="1" type="subTitle"/>
          </p:nvPr>
        </p:nvSpPr>
        <p:spPr>
          <a:xfrm>
            <a:off x="6860800" y="1140175"/>
            <a:ext cx="17625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SemiBold"/>
              <a:buNone/>
              <a:defRPr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grpSp>
        <p:nvGrpSpPr>
          <p:cNvPr id="58" name="Google Shape;58;p63"/>
          <p:cNvGrpSpPr/>
          <p:nvPr/>
        </p:nvGrpSpPr>
        <p:grpSpPr>
          <a:xfrm>
            <a:off x="332425" y="176175"/>
            <a:ext cx="8356950" cy="318850"/>
            <a:chOff x="332425" y="176175"/>
            <a:chExt cx="8356950" cy="318850"/>
          </a:xfrm>
        </p:grpSpPr>
        <p:pic>
          <p:nvPicPr>
            <p:cNvPr id="59" name="Google Shape;59;p6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32425" y="176175"/>
              <a:ext cx="1172800" cy="31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6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21750" y="259550"/>
              <a:ext cx="267625" cy="152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APTION_ONLY_1_1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4"/>
          <p:cNvSpPr/>
          <p:nvPr/>
        </p:nvSpPr>
        <p:spPr>
          <a:xfrm>
            <a:off x="-12875" y="5027075"/>
            <a:ext cx="2302500" cy="198900"/>
          </a:xfrm>
          <a:prstGeom prst="rect">
            <a:avLst/>
          </a:prstGeom>
          <a:solidFill>
            <a:srgbClr val="2C70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4" name="Google Shape;64;p64"/>
          <p:cNvSpPr/>
          <p:nvPr/>
        </p:nvSpPr>
        <p:spPr>
          <a:xfrm>
            <a:off x="2289604" y="5027075"/>
            <a:ext cx="2302500" cy="198900"/>
          </a:xfrm>
          <a:prstGeom prst="rect">
            <a:avLst/>
          </a:prstGeom>
          <a:solidFill>
            <a:srgbClr val="2E9D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5" name="Google Shape;65;p64"/>
          <p:cNvSpPr/>
          <p:nvPr/>
        </p:nvSpPr>
        <p:spPr>
          <a:xfrm>
            <a:off x="4592083" y="5027075"/>
            <a:ext cx="2302500" cy="198900"/>
          </a:xfrm>
          <a:prstGeom prst="rect">
            <a:avLst/>
          </a:prstGeom>
          <a:solidFill>
            <a:srgbClr val="EFA9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6" name="Google Shape;66;p64"/>
          <p:cNvSpPr/>
          <p:nvPr/>
        </p:nvSpPr>
        <p:spPr>
          <a:xfrm>
            <a:off x="6860799" y="5027075"/>
            <a:ext cx="2302500" cy="198900"/>
          </a:xfrm>
          <a:prstGeom prst="rect">
            <a:avLst/>
          </a:prstGeom>
          <a:solidFill>
            <a:srgbClr val="D554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grpSp>
        <p:nvGrpSpPr>
          <p:cNvPr id="67" name="Google Shape;67;p64"/>
          <p:cNvGrpSpPr/>
          <p:nvPr/>
        </p:nvGrpSpPr>
        <p:grpSpPr>
          <a:xfrm>
            <a:off x="332425" y="176175"/>
            <a:ext cx="8356950" cy="318850"/>
            <a:chOff x="332425" y="176175"/>
            <a:chExt cx="8356950" cy="318850"/>
          </a:xfrm>
        </p:grpSpPr>
        <p:pic>
          <p:nvPicPr>
            <p:cNvPr id="68" name="Google Shape;68;p6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32425" y="176175"/>
              <a:ext cx="1172800" cy="31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21750" y="259550"/>
              <a:ext cx="267625" cy="152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 type="blank">
  <p:cSld name="BLANK">
    <p:bg>
      <p:bgPr>
        <a:solidFill>
          <a:schemeClr val="accent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21750" y="259550"/>
            <a:ext cx="267625" cy="1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5"/>
          <p:cNvSpPr/>
          <p:nvPr/>
        </p:nvSpPr>
        <p:spPr>
          <a:xfrm>
            <a:off x="0" y="0"/>
            <a:ext cx="1050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65"/>
          <p:cNvPicPr preferRelativeResize="0"/>
          <p:nvPr/>
        </p:nvPicPr>
        <p:blipFill rotWithShape="1">
          <a:blip r:embed="rId3">
            <a:alphaModFix amt="30000"/>
          </a:blip>
          <a:srcRect b="0" l="35795" r="12001" t="0"/>
          <a:stretch/>
        </p:blipFill>
        <p:spPr>
          <a:xfrm>
            <a:off x="0" y="0"/>
            <a:ext cx="10506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BLANK_2">
    <p:bg>
      <p:bgPr>
        <a:solidFill>
          <a:schemeClr val="dk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66"/>
          <p:cNvGrpSpPr/>
          <p:nvPr/>
        </p:nvGrpSpPr>
        <p:grpSpPr>
          <a:xfrm>
            <a:off x="332425" y="176175"/>
            <a:ext cx="8356950" cy="318850"/>
            <a:chOff x="332425" y="176175"/>
            <a:chExt cx="8356950" cy="318850"/>
          </a:xfrm>
        </p:grpSpPr>
        <p:pic>
          <p:nvPicPr>
            <p:cNvPr id="78" name="Google Shape;78;p6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32425" y="176175"/>
              <a:ext cx="1172800" cy="31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21750" y="259550"/>
              <a:ext cx="267625" cy="152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" name="Google Shape;80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ExtraBold"/>
              <a:buNone/>
              <a:defRPr sz="24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6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bg>
      <p:bgPr>
        <a:solidFill>
          <a:schemeClr val="accent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ExtraBold"/>
              <a:buNone/>
              <a:defRPr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/>
        </p:txBody>
      </p:sp>
      <p:sp>
        <p:nvSpPr>
          <p:cNvPr id="87" name="Google Shape;87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2">
    <p:bg>
      <p:bgPr>
        <a:solidFill>
          <a:schemeClr val="dk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5" name="Google Shape;95;p31"/>
          <p:cNvGrpSpPr/>
          <p:nvPr/>
        </p:nvGrpSpPr>
        <p:grpSpPr>
          <a:xfrm>
            <a:off x="332425" y="176175"/>
            <a:ext cx="8356950" cy="318850"/>
            <a:chOff x="332425" y="176175"/>
            <a:chExt cx="8356950" cy="318850"/>
          </a:xfrm>
        </p:grpSpPr>
        <p:pic>
          <p:nvPicPr>
            <p:cNvPr id="96" name="Google Shape;96;p3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32425" y="176175"/>
              <a:ext cx="1172800" cy="31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21750" y="259550"/>
              <a:ext cx="267625" cy="152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bg>
      <p:bgPr>
        <a:solidFill>
          <a:srgbClr val="EFE5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3" name="Google Shape;103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3">
    <p:bg>
      <p:bgPr>
        <a:solidFill>
          <a:schemeClr val="accent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7" name="Google Shape;10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5" name="Google Shape;115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6" name="Google Shape;11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" name="Google Shape;11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2" name="Google Shape;122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3" name="Google Shape;12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6" name="Google Shape;12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0" name="Google Shape;130;p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1" name="Google Shape;131;p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2" name="Google Shape;132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5" name="Google Shape;13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" name="Google Shape;139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0" name="Google Shape;150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1" name="Google Shape;15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4" name="Google Shape;15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" name="Google Shape;157;p4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8" name="Google Shape;158;p4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9" name="Google Shape;15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2" name="Google Shape;16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5" name="Google Shape;165;p5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6" name="Google Shape;166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9" name="Google Shape;16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5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3" name="Google Shape;173;p5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4" name="Google Shape;174;p5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78" name="Google Shape;178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1" name="Google Shape;181;p5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 type="title">
  <p:cSld name="TITLE">
    <p:bg>
      <p:bgPr>
        <a:solidFill>
          <a:srgbClr val="EFE5F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7"/>
          <p:cNvSpPr txBox="1"/>
          <p:nvPr>
            <p:ph type="ctrTitle"/>
          </p:nvPr>
        </p:nvSpPr>
        <p:spPr>
          <a:xfrm>
            <a:off x="1318050" y="1470450"/>
            <a:ext cx="6507900" cy="14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Nunito ExtraBold"/>
              <a:buNone/>
              <a:defRPr sz="45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/>
        </p:txBody>
      </p:sp>
      <p:sp>
        <p:nvSpPr>
          <p:cNvPr id="19" name="Google Shape;19;p57"/>
          <p:cNvSpPr txBox="1"/>
          <p:nvPr>
            <p:ph idx="1" type="subTitle"/>
          </p:nvPr>
        </p:nvSpPr>
        <p:spPr>
          <a:xfrm>
            <a:off x="311700" y="3209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2425" y="176175"/>
            <a:ext cx="1172800" cy="3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1750" y="259550"/>
            <a:ext cx="267625" cy="1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MAIN_POINT">
    <p:bg>
      <p:bgPr>
        <a:solidFill>
          <a:schemeClr val="accent2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8"/>
          <p:cNvSpPr txBox="1"/>
          <p:nvPr>
            <p:ph type="title"/>
          </p:nvPr>
        </p:nvSpPr>
        <p:spPr>
          <a:xfrm>
            <a:off x="332425" y="2098100"/>
            <a:ext cx="6367800" cy="16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ExtraBold"/>
              <a:buNone/>
              <a:defRPr sz="4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/>
        </p:txBody>
      </p:sp>
      <p:sp>
        <p:nvSpPr>
          <p:cNvPr id="25" name="Google Shape;25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>
  <p:cSld name="MAIN_POINT_1">
    <p:bg>
      <p:bgPr>
        <a:solidFill>
          <a:schemeClr val="dk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9"/>
          <p:cNvSpPr txBox="1"/>
          <p:nvPr>
            <p:ph type="title"/>
          </p:nvPr>
        </p:nvSpPr>
        <p:spPr>
          <a:xfrm>
            <a:off x="332425" y="2098100"/>
            <a:ext cx="6367800" cy="16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unito ExtraBold"/>
              <a:buNone/>
              <a:defRPr sz="48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/>
        </p:txBody>
      </p:sp>
      <p:sp>
        <p:nvSpPr>
          <p:cNvPr id="28" name="Google Shape;28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+Title">
  <p:cSld name="MAIN_POINT_1_1">
    <p:bg>
      <p:bgPr>
        <a:solidFill>
          <a:schemeClr val="accent2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0"/>
          <p:cNvSpPr txBox="1"/>
          <p:nvPr>
            <p:ph type="title"/>
          </p:nvPr>
        </p:nvSpPr>
        <p:spPr>
          <a:xfrm>
            <a:off x="332425" y="789300"/>
            <a:ext cx="4547400" cy="11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/>
        </p:txBody>
      </p:sp>
      <p:sp>
        <p:nvSpPr>
          <p:cNvPr id="31" name="Google Shape;31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60"/>
          <p:cNvSpPr/>
          <p:nvPr/>
        </p:nvSpPr>
        <p:spPr>
          <a:xfrm>
            <a:off x="-527550" y="3472950"/>
            <a:ext cx="9788700" cy="1860900"/>
          </a:xfrm>
          <a:prstGeom prst="roundRect">
            <a:avLst>
              <a:gd fmla="val 687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9066B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3" name="Google Shape;33;p60"/>
          <p:cNvSpPr/>
          <p:nvPr>
            <p:ph idx="2" type="pic"/>
          </p:nvPr>
        </p:nvSpPr>
        <p:spPr>
          <a:xfrm>
            <a:off x="5573400" y="789300"/>
            <a:ext cx="3115800" cy="3551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4" name="Google Shape;34;p60"/>
          <p:cNvGrpSpPr/>
          <p:nvPr/>
        </p:nvGrpSpPr>
        <p:grpSpPr>
          <a:xfrm>
            <a:off x="332425" y="176175"/>
            <a:ext cx="8356950" cy="318850"/>
            <a:chOff x="332425" y="176175"/>
            <a:chExt cx="8356950" cy="318850"/>
          </a:xfrm>
        </p:grpSpPr>
        <p:pic>
          <p:nvPicPr>
            <p:cNvPr id="35" name="Google Shape;35;p6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32425" y="176175"/>
              <a:ext cx="1172800" cy="31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21750" y="259550"/>
              <a:ext cx="267625" cy="152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Google Shape;37;p60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+Text">
  <p:cSld name="SECTION_TITLE_AND_DESCRIPTION">
    <p:bg>
      <p:bgPr>
        <a:solidFill>
          <a:schemeClr val="accen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1"/>
          <p:cNvSpPr/>
          <p:nvPr/>
        </p:nvSpPr>
        <p:spPr>
          <a:xfrm>
            <a:off x="4602225" y="158500"/>
            <a:ext cx="4397400" cy="4826100"/>
          </a:xfrm>
          <a:prstGeom prst="roundRect">
            <a:avLst>
              <a:gd fmla="val 323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61"/>
          <p:cNvSpPr txBox="1"/>
          <p:nvPr>
            <p:ph type="title"/>
          </p:nvPr>
        </p:nvSpPr>
        <p:spPr>
          <a:xfrm>
            <a:off x="265500" y="1298125"/>
            <a:ext cx="4045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/>
        </p:txBody>
      </p:sp>
      <p:sp>
        <p:nvSpPr>
          <p:cNvPr id="41" name="Google Shape;41;p61"/>
          <p:cNvSpPr txBox="1"/>
          <p:nvPr>
            <p:ph idx="1" type="subTitle"/>
          </p:nvPr>
        </p:nvSpPr>
        <p:spPr>
          <a:xfrm>
            <a:off x="265500" y="2375425"/>
            <a:ext cx="40452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42" name="Google Shape;42;p61"/>
          <p:cNvSpPr/>
          <p:nvPr>
            <p:ph idx="2" type="pic"/>
          </p:nvPr>
        </p:nvSpPr>
        <p:spPr>
          <a:xfrm>
            <a:off x="5126625" y="846675"/>
            <a:ext cx="3348600" cy="34503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61"/>
          <p:cNvSpPr/>
          <p:nvPr/>
        </p:nvSpPr>
        <p:spPr>
          <a:xfrm>
            <a:off x="394950" y="3438300"/>
            <a:ext cx="69600" cy="696900"/>
          </a:xfrm>
          <a:prstGeom prst="rect">
            <a:avLst/>
          </a:prstGeom>
          <a:solidFill>
            <a:srgbClr val="581C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4" name="Google Shape;44;p61"/>
          <p:cNvSpPr txBox="1"/>
          <p:nvPr>
            <p:ph idx="3" type="subTitle"/>
          </p:nvPr>
        </p:nvSpPr>
        <p:spPr>
          <a:xfrm>
            <a:off x="578521" y="3333925"/>
            <a:ext cx="27465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45" name="Google Shape;45;p61"/>
          <p:cNvGrpSpPr/>
          <p:nvPr/>
        </p:nvGrpSpPr>
        <p:grpSpPr>
          <a:xfrm>
            <a:off x="332425" y="176175"/>
            <a:ext cx="8356950" cy="318850"/>
            <a:chOff x="332425" y="176175"/>
            <a:chExt cx="8356950" cy="318850"/>
          </a:xfrm>
        </p:grpSpPr>
        <p:pic>
          <p:nvPicPr>
            <p:cNvPr id="46" name="Google Shape;46;p6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32425" y="176175"/>
              <a:ext cx="1172800" cy="31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21750" y="259550"/>
              <a:ext cx="267625" cy="152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+Text 2">
  <p:cSld name="SECTION_TITLE_AND_DESCRIPTION_1"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2"/>
          <p:cNvSpPr/>
          <p:nvPr/>
        </p:nvSpPr>
        <p:spPr>
          <a:xfrm>
            <a:off x="4602225" y="176175"/>
            <a:ext cx="4419000" cy="4808400"/>
          </a:xfrm>
          <a:prstGeom prst="roundRect">
            <a:avLst>
              <a:gd fmla="val 323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81C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2"/>
          <p:cNvSpPr/>
          <p:nvPr>
            <p:ph idx="2" type="pic"/>
          </p:nvPr>
        </p:nvSpPr>
        <p:spPr>
          <a:xfrm>
            <a:off x="5126625" y="846675"/>
            <a:ext cx="3348600" cy="3450300"/>
          </a:xfrm>
          <a:prstGeom prst="rect">
            <a:avLst/>
          </a:prstGeom>
          <a:noFill/>
          <a:ln>
            <a:noFill/>
          </a:ln>
        </p:spPr>
      </p:sp>
      <p:pic>
        <p:nvPicPr>
          <p:cNvPr id="51" name="Google Shape;5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2425" y="176175"/>
            <a:ext cx="1172800" cy="31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2"/>
          <p:cNvSpPr txBox="1"/>
          <p:nvPr>
            <p:ph type="title"/>
          </p:nvPr>
        </p:nvSpPr>
        <p:spPr>
          <a:xfrm>
            <a:off x="265500" y="1298125"/>
            <a:ext cx="4045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3000"/>
              <a:buFont typeface="Nunito ExtraBold"/>
              <a:buNone/>
              <a:defRPr sz="3000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/>
        </p:txBody>
      </p:sp>
      <p:sp>
        <p:nvSpPr>
          <p:cNvPr id="53" name="Google Shape;53;p62"/>
          <p:cNvSpPr txBox="1"/>
          <p:nvPr>
            <p:ph idx="1" type="subTitle"/>
          </p:nvPr>
        </p:nvSpPr>
        <p:spPr>
          <a:xfrm>
            <a:off x="265500" y="2375425"/>
            <a:ext cx="40452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SemiBold"/>
              <a:buNone/>
              <a:defRPr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54" name="Google Shape;54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2800"/>
              <a:buFont typeface="Nunito ExtraBold"/>
              <a:buNone/>
              <a:defRPr b="0" i="0" sz="2800" u="none" cap="none" strike="noStrike">
                <a:solidFill>
                  <a:srgbClr val="581C60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800"/>
              <a:buFont typeface="Open Sans Medium"/>
              <a:buChar char="●"/>
              <a:defRPr b="0" i="0" sz="18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400"/>
              <a:buFont typeface="Open Sans Medium"/>
              <a:buChar char="○"/>
              <a:defRPr b="0" i="0" sz="14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400"/>
              <a:buFont typeface="Open Sans Medium"/>
              <a:buChar char="■"/>
              <a:defRPr b="0" i="0" sz="14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400"/>
              <a:buFont typeface="Open Sans Medium"/>
              <a:buChar char="●"/>
              <a:defRPr b="0" i="0" sz="14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400"/>
              <a:buFont typeface="Open Sans Medium"/>
              <a:buChar char="○"/>
              <a:defRPr b="0" i="0" sz="14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400"/>
              <a:buFont typeface="Open Sans Medium"/>
              <a:buChar char="■"/>
              <a:defRPr b="0" i="0" sz="14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400"/>
              <a:buFont typeface="Open Sans Medium"/>
              <a:buChar char="●"/>
              <a:defRPr b="0" i="0" sz="14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400"/>
              <a:buFont typeface="Open Sans Medium"/>
              <a:buChar char="○"/>
              <a:defRPr b="0" i="0" sz="14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C60"/>
              </a:buClr>
              <a:buSzPts val="1400"/>
              <a:buFont typeface="Open Sans Medium"/>
              <a:buChar char="■"/>
              <a:defRPr b="0" i="0" sz="1400" u="none" cap="none" strike="noStrike">
                <a:solidFill>
                  <a:srgbClr val="581C60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53.png"/><Relationship Id="rId6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gif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28.png"/><Relationship Id="rId11" Type="http://schemas.openxmlformats.org/officeDocument/2006/relationships/image" Target="../media/image21.png"/><Relationship Id="rId22" Type="http://schemas.openxmlformats.org/officeDocument/2006/relationships/image" Target="../media/image45.png"/><Relationship Id="rId10" Type="http://schemas.openxmlformats.org/officeDocument/2006/relationships/image" Target="../media/image20.png"/><Relationship Id="rId21" Type="http://schemas.openxmlformats.org/officeDocument/2006/relationships/image" Target="../media/image29.png"/><Relationship Id="rId13" Type="http://schemas.openxmlformats.org/officeDocument/2006/relationships/image" Target="../media/image57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5" Type="http://schemas.openxmlformats.org/officeDocument/2006/relationships/image" Target="../media/image23.png"/><Relationship Id="rId14" Type="http://schemas.openxmlformats.org/officeDocument/2006/relationships/image" Target="../media/image19.png"/><Relationship Id="rId17" Type="http://schemas.openxmlformats.org/officeDocument/2006/relationships/image" Target="../media/image26.png"/><Relationship Id="rId16" Type="http://schemas.openxmlformats.org/officeDocument/2006/relationships/image" Target="../media/image25.png"/><Relationship Id="rId5" Type="http://schemas.openxmlformats.org/officeDocument/2006/relationships/image" Target="../media/image14.png"/><Relationship Id="rId19" Type="http://schemas.openxmlformats.org/officeDocument/2006/relationships/image" Target="../media/image47.png"/><Relationship Id="rId6" Type="http://schemas.openxmlformats.org/officeDocument/2006/relationships/image" Target="../media/image12.png"/><Relationship Id="rId18" Type="http://schemas.openxmlformats.org/officeDocument/2006/relationships/image" Target="../media/image27.png"/><Relationship Id="rId7" Type="http://schemas.openxmlformats.org/officeDocument/2006/relationships/image" Target="../media/image15.png"/><Relationship Id="rId8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2"/>
            </a:gs>
            <a:gs pos="100000">
              <a:srgbClr val="C9A4F1"/>
            </a:gs>
          </a:gsLst>
          <a:lin ang="18900044" scaled="0"/>
        </a:gra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"/>
          <p:cNvSpPr/>
          <p:nvPr/>
        </p:nvSpPr>
        <p:spPr>
          <a:xfrm rot="-128995">
            <a:off x="1481174" y="1404527"/>
            <a:ext cx="6181651" cy="2100860"/>
          </a:xfrm>
          <a:prstGeom prst="roundRect">
            <a:avLst>
              <a:gd fmla="val 12398" name="adj"/>
            </a:avLst>
          </a:prstGeom>
          <a:gradFill>
            <a:gsLst>
              <a:gs pos="0">
                <a:schemeClr val="dk1"/>
              </a:gs>
              <a:gs pos="100000">
                <a:srgbClr val="8854C0"/>
              </a:gs>
            </a:gsLst>
            <a:lin ang="2700006" scaled="0"/>
          </a:gra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3" y="3071825"/>
            <a:ext cx="9143997" cy="207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8412"/>
            <a:ext cx="9144003" cy="207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"/>
          <p:cNvSpPr txBox="1"/>
          <p:nvPr/>
        </p:nvSpPr>
        <p:spPr>
          <a:xfrm rot="-129354">
            <a:off x="1883897" y="1562267"/>
            <a:ext cx="5375005" cy="1754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3900" u="none" cap="none" strike="noStrike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“I had no idea Quizizz could do that.”</a:t>
            </a:r>
            <a:endParaRPr b="0" i="0" sz="3900" u="none" cap="none" strike="noStrike">
              <a:solidFill>
                <a:schemeClr val="lt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 SemiBold"/>
              <a:buChar char="-"/>
            </a:pPr>
            <a:r>
              <a:rPr b="0" i="0" lang="en" sz="1800" u="none" cap="none" strike="noStrik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Almost everybody</a:t>
            </a:r>
            <a:endParaRPr b="0" i="0" sz="1800" u="none" cap="none" strike="noStrike">
              <a:solidFill>
                <a:schemeClr val="lt1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193" name="Google Shape;1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50" y="882450"/>
            <a:ext cx="1496525" cy="40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"/>
          <p:cNvSpPr txBox="1"/>
          <p:nvPr/>
        </p:nvSpPr>
        <p:spPr>
          <a:xfrm>
            <a:off x="793900" y="3732125"/>
            <a:ext cx="632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863B96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Create and deliver bell-to-bell curriculum resources that meet the needs of every student.</a:t>
            </a:r>
            <a:endParaRPr b="0" i="0" sz="2100" u="none" cap="none" strike="noStrike">
              <a:solidFill>
                <a:srgbClr val="863B96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42fbfaa384_0_16"/>
          <p:cNvSpPr/>
          <p:nvPr/>
        </p:nvSpPr>
        <p:spPr>
          <a:xfrm>
            <a:off x="1315350" y="1344575"/>
            <a:ext cx="64971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42fbfaa384_0_16"/>
          <p:cNvSpPr txBox="1"/>
          <p:nvPr/>
        </p:nvSpPr>
        <p:spPr>
          <a:xfrm>
            <a:off x="1764350" y="1513725"/>
            <a:ext cx="58941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Ensure technology is compliant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with 25+ accessibility features including Read Aloud, Audio Responses, Translation, Dyslexia Font, and more</a:t>
            </a:r>
            <a:endParaRPr b="0" i="0" sz="1300" u="none" cap="none" strike="noStrike">
              <a:solidFill>
                <a:srgbClr val="5D205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g342fbfaa384_0_16"/>
          <p:cNvSpPr txBox="1"/>
          <p:nvPr/>
        </p:nvSpPr>
        <p:spPr>
          <a:xfrm>
            <a:off x="571425" y="545975"/>
            <a:ext cx="7579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400" u="none" cap="none" strike="noStrike">
                <a:solidFill>
                  <a:srgbClr val="5D2057"/>
                </a:solidFill>
                <a:latin typeface="Rubik"/>
                <a:ea typeface="Rubik"/>
                <a:cs typeface="Rubik"/>
                <a:sym typeface="Rubik"/>
              </a:rPr>
              <a:t>Close gaps, open doors with accommodations</a:t>
            </a:r>
            <a:endParaRPr b="1" i="0" sz="2400" u="none" cap="none" strike="noStrike">
              <a:solidFill>
                <a:srgbClr val="5D205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D205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1" name="Google Shape;341;g342fbfaa384_0_16"/>
          <p:cNvSpPr/>
          <p:nvPr/>
        </p:nvSpPr>
        <p:spPr>
          <a:xfrm>
            <a:off x="3056700" y="2217350"/>
            <a:ext cx="40341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342fbfaa384_0_16"/>
          <p:cNvSpPr txBox="1"/>
          <p:nvPr/>
        </p:nvSpPr>
        <p:spPr>
          <a:xfrm>
            <a:off x="3568650" y="2361825"/>
            <a:ext cx="34665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Reduce specific barriers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 and assign unique accommodations to any student</a:t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D2057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43" name="Google Shape;343;g342fbfaa384_0_16"/>
          <p:cNvSpPr/>
          <p:nvPr/>
        </p:nvSpPr>
        <p:spPr>
          <a:xfrm>
            <a:off x="1852025" y="3098400"/>
            <a:ext cx="45846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342fbfaa384_0_16"/>
          <p:cNvSpPr txBox="1"/>
          <p:nvPr/>
        </p:nvSpPr>
        <p:spPr>
          <a:xfrm>
            <a:off x="2279575" y="3242875"/>
            <a:ext cx="39936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Increase flexibility in the way information is presented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 and align to UDL frameworks</a:t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45" name="Google Shape;345;g342fbfaa384_0_16"/>
          <p:cNvSpPr/>
          <p:nvPr/>
        </p:nvSpPr>
        <p:spPr>
          <a:xfrm>
            <a:off x="1214338" y="3979450"/>
            <a:ext cx="65967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342fbfaa384_0_16"/>
          <p:cNvSpPr txBox="1"/>
          <p:nvPr/>
        </p:nvSpPr>
        <p:spPr>
          <a:xfrm>
            <a:off x="1726288" y="4123925"/>
            <a:ext cx="6032700" cy="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Adapt content to meet student needs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 by creating multiple versions of the same activity with unique reading levels and more</a:t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D2057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D2057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347" name="Google Shape;347;g342fbfaa384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700" y="3955412"/>
            <a:ext cx="763825" cy="80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42fbfaa384_0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3125" y="2771975"/>
            <a:ext cx="1351950" cy="13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342fbfaa384_0_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5075" y="2034725"/>
            <a:ext cx="1117350" cy="11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42fbfaa384_0_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81179">
            <a:off x="803325" y="1328725"/>
            <a:ext cx="800200" cy="8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42fbfaa384_0_32"/>
          <p:cNvSpPr/>
          <p:nvPr/>
        </p:nvSpPr>
        <p:spPr>
          <a:xfrm>
            <a:off x="1959950" y="1344575"/>
            <a:ext cx="54675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42fbfaa384_0_32"/>
          <p:cNvSpPr txBox="1"/>
          <p:nvPr/>
        </p:nvSpPr>
        <p:spPr>
          <a:xfrm>
            <a:off x="2517100" y="1522150"/>
            <a:ext cx="49032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Build instruction for any subject, grade level, lesson, </a:t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assessment, or activity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with unlimited storage</a:t>
            </a:r>
            <a:endParaRPr b="0" i="0" sz="12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57" name="Google Shape;357;g342fbfaa384_0_32"/>
          <p:cNvSpPr txBox="1"/>
          <p:nvPr/>
        </p:nvSpPr>
        <p:spPr>
          <a:xfrm>
            <a:off x="571425" y="545975"/>
            <a:ext cx="7579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400" u="none" cap="none" strike="noStrike">
                <a:solidFill>
                  <a:srgbClr val="5D2057"/>
                </a:solidFill>
                <a:latin typeface="Rubik"/>
                <a:ea typeface="Rubik"/>
                <a:cs typeface="Rubik"/>
                <a:sym typeface="Rubik"/>
              </a:rPr>
              <a:t>Teach flexibly, all in one place</a:t>
            </a:r>
            <a:endParaRPr b="1" i="0" sz="2400" u="none" cap="none" strike="noStrike">
              <a:solidFill>
                <a:srgbClr val="5D205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D205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8" name="Google Shape;358;g342fbfaa384_0_32"/>
          <p:cNvSpPr/>
          <p:nvPr/>
        </p:nvSpPr>
        <p:spPr>
          <a:xfrm>
            <a:off x="1268980" y="2217350"/>
            <a:ext cx="56391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342fbfaa384_0_32"/>
          <p:cNvSpPr txBox="1"/>
          <p:nvPr/>
        </p:nvSpPr>
        <p:spPr>
          <a:xfrm>
            <a:off x="1780913" y="2361825"/>
            <a:ext cx="49845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Strengthen instructional consistency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with Co-Teaching, a shared library, and teams for PLCs, grade levels, subject areas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60" name="Google Shape;360;g342fbfaa384_0_32"/>
          <p:cNvSpPr/>
          <p:nvPr/>
        </p:nvSpPr>
        <p:spPr>
          <a:xfrm>
            <a:off x="2400425" y="3098400"/>
            <a:ext cx="52293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42fbfaa384_0_32"/>
          <p:cNvSpPr txBox="1"/>
          <p:nvPr/>
        </p:nvSpPr>
        <p:spPr>
          <a:xfrm>
            <a:off x="3065500" y="3242875"/>
            <a:ext cx="4451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Create consistency for students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with the same tech across different classrooms, subjects, and grade levels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2" name="Google Shape;362;g342fbfaa384_0_32"/>
          <p:cNvSpPr/>
          <p:nvPr/>
        </p:nvSpPr>
        <p:spPr>
          <a:xfrm>
            <a:off x="1550576" y="3979450"/>
            <a:ext cx="58770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42fbfaa384_0_32"/>
          <p:cNvSpPr txBox="1"/>
          <p:nvPr/>
        </p:nvSpPr>
        <p:spPr>
          <a:xfrm>
            <a:off x="2215713" y="4123925"/>
            <a:ext cx="60327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Give teachers a singular platform they actually use and coaches 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or curriculum experts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 single platform to support</a:t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D2057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D2057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364" name="Google Shape;364;g342fbfaa384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10" y="3736463"/>
            <a:ext cx="1150450" cy="115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42fbfaa384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450" y="1197475"/>
            <a:ext cx="1034550" cy="10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342fbfaa384_0_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4000" y="2016488"/>
            <a:ext cx="1153800" cy="1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42fbfaa384_0_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05500" y="2921825"/>
            <a:ext cx="1072300" cy="10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42fbfaa384_0_48"/>
          <p:cNvSpPr/>
          <p:nvPr/>
        </p:nvSpPr>
        <p:spPr>
          <a:xfrm>
            <a:off x="1315350" y="1344575"/>
            <a:ext cx="66060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342fbfaa384_0_48"/>
          <p:cNvSpPr txBox="1"/>
          <p:nvPr/>
        </p:nvSpPr>
        <p:spPr>
          <a:xfrm>
            <a:off x="2056400" y="1480775"/>
            <a:ext cx="5611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Promote higher-level thinking with 20+ question types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from state 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tests including Passages, Math Responses, Drawing, and more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74" name="Google Shape;374;g342fbfaa384_0_48"/>
          <p:cNvSpPr txBox="1"/>
          <p:nvPr/>
        </p:nvSpPr>
        <p:spPr>
          <a:xfrm>
            <a:off x="571425" y="545975"/>
            <a:ext cx="70830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400" u="none" cap="none" strike="noStrike">
                <a:solidFill>
                  <a:srgbClr val="5D2057"/>
                </a:solidFill>
                <a:latin typeface="Rubik"/>
                <a:ea typeface="Rubik"/>
                <a:cs typeface="Rubik"/>
                <a:sym typeface="Rubik"/>
              </a:rPr>
              <a:t>Engage students without sacrificing rigor</a:t>
            </a:r>
            <a:endParaRPr b="1" i="0" sz="1600" u="none" cap="none" strike="noStrike">
              <a:solidFill>
                <a:srgbClr val="5D2057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5" name="Google Shape;375;g342fbfaa384_0_48"/>
          <p:cNvSpPr/>
          <p:nvPr/>
        </p:nvSpPr>
        <p:spPr>
          <a:xfrm>
            <a:off x="3056700" y="2217350"/>
            <a:ext cx="54123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42fbfaa384_0_48"/>
          <p:cNvSpPr txBox="1"/>
          <p:nvPr/>
        </p:nvSpPr>
        <p:spPr>
          <a:xfrm>
            <a:off x="3568650" y="2361825"/>
            <a:ext cx="46473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Adapt instruction based on student data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with longitudinal growth reports and standards-based reporting</a:t>
            </a:r>
            <a:endParaRPr b="0" i="0" sz="12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77" name="Google Shape;377;g342fbfaa384_0_48"/>
          <p:cNvSpPr/>
          <p:nvPr/>
        </p:nvSpPr>
        <p:spPr>
          <a:xfrm>
            <a:off x="1852025" y="3098400"/>
            <a:ext cx="40317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42fbfaa384_0_48"/>
          <p:cNvSpPr txBox="1"/>
          <p:nvPr/>
        </p:nvSpPr>
        <p:spPr>
          <a:xfrm>
            <a:off x="2279575" y="3242875"/>
            <a:ext cx="3730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De-stress testing and standardized test prep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with Focus Mode and Review &amp; Submit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79" name="Google Shape;379;g342fbfaa384_0_48"/>
          <p:cNvSpPr/>
          <p:nvPr/>
        </p:nvSpPr>
        <p:spPr>
          <a:xfrm>
            <a:off x="2508900" y="3979450"/>
            <a:ext cx="48339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42fbfaa384_0_48"/>
          <p:cNvSpPr txBox="1"/>
          <p:nvPr/>
        </p:nvSpPr>
        <p:spPr>
          <a:xfrm>
            <a:off x="3020850" y="4123925"/>
            <a:ext cx="41532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Motivate students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with Power-Ups, Leaderboards, 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Team Mode, and more gamified elements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D205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381" name="Google Shape;381;g342fbfaa384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950" y="1249950"/>
            <a:ext cx="941350" cy="9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42fbfaa384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225" y="4064863"/>
            <a:ext cx="635400" cy="58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42fbfaa384_0_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5358" y="3003783"/>
            <a:ext cx="941333" cy="94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42fbfaa384_0_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2893" y="2358674"/>
            <a:ext cx="574213" cy="47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42fbfaa384_0_64"/>
          <p:cNvSpPr/>
          <p:nvPr/>
        </p:nvSpPr>
        <p:spPr>
          <a:xfrm>
            <a:off x="4981775" y="-37625"/>
            <a:ext cx="4162200" cy="5143500"/>
          </a:xfrm>
          <a:prstGeom prst="rect">
            <a:avLst/>
          </a:prstGeom>
          <a:solidFill>
            <a:srgbClr val="ECDD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42fbfaa384_0_64"/>
          <p:cNvSpPr txBox="1"/>
          <p:nvPr/>
        </p:nvSpPr>
        <p:spPr>
          <a:xfrm>
            <a:off x="482100" y="1256375"/>
            <a:ext cx="4089900" cy="25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Increase consistency, equity, and fairness</a:t>
            </a:r>
            <a:r>
              <a:rPr b="0" i="0" lang="en" sz="1400" u="none" cap="none" strike="noStrik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in student learning experiences</a:t>
            </a:r>
            <a:br>
              <a:rPr b="0" i="0" lang="en" sz="1400" u="none" cap="none" strike="noStrik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b="0" i="0" sz="1400" u="none" cap="none" strike="noStrike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Improve student achievement </a:t>
            </a:r>
            <a:r>
              <a:rPr b="0" i="0" lang="en" sz="1400" u="none" cap="none" strike="noStrik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through team-developed common assessments</a:t>
            </a:r>
            <a:br>
              <a:rPr b="0" i="0" lang="en" sz="1400" u="none" cap="none" strike="noStrik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b="0" i="0" sz="1400" u="none" cap="none" strike="noStrike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Determine if students are learning the district curriculum</a:t>
            </a:r>
            <a:r>
              <a:rPr b="0" i="0" lang="en" sz="1400" u="none" cap="none" strike="noStrik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by comparing results to benchmarks and standards</a:t>
            </a:r>
            <a:endParaRPr b="1" i="0" sz="1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g342fbfaa384_0_64"/>
          <p:cNvSpPr txBox="1"/>
          <p:nvPr/>
        </p:nvSpPr>
        <p:spPr>
          <a:xfrm>
            <a:off x="5200400" y="789625"/>
            <a:ext cx="38001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30163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30163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" sz="2200" u="none" cap="none" strike="noStrike">
                <a:solidFill>
                  <a:srgbClr val="59066B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Assess student progress across schools</a:t>
            </a:r>
            <a:endParaRPr b="0" i="0" sz="100" u="none" cap="none" strike="noStrike">
              <a:solidFill>
                <a:srgbClr val="59066B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g342fbfaa384_0_64"/>
          <p:cNvSpPr/>
          <p:nvPr/>
        </p:nvSpPr>
        <p:spPr>
          <a:xfrm>
            <a:off x="-579775" y="-559075"/>
            <a:ext cx="4677600" cy="1486500"/>
          </a:xfrm>
          <a:prstGeom prst="roundRect">
            <a:avLst>
              <a:gd fmla="val 35534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342fbfaa384_0_64"/>
          <p:cNvSpPr txBox="1"/>
          <p:nvPr/>
        </p:nvSpPr>
        <p:spPr>
          <a:xfrm>
            <a:off x="477550" y="330625"/>
            <a:ext cx="4677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59066B"/>
                </a:solidFill>
                <a:latin typeface="Rubik"/>
                <a:ea typeface="Rubik"/>
                <a:cs typeface="Rubik"/>
                <a:sym typeface="Rubik"/>
              </a:rPr>
              <a:t>Common Assessments</a:t>
            </a:r>
            <a:endParaRPr b="1" i="0" sz="2100" u="none" cap="none" strike="noStrike">
              <a:solidFill>
                <a:srgbClr val="59066B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94" name="Google Shape;394;g342fbfaa384_0_64"/>
          <p:cNvPicPr preferRelativeResize="0"/>
          <p:nvPr/>
        </p:nvPicPr>
        <p:blipFill rotWithShape="1">
          <a:blip r:embed="rId3">
            <a:alphaModFix/>
          </a:blip>
          <a:srcRect b="3686" l="7141" r="6502" t="3686"/>
          <a:stretch/>
        </p:blipFill>
        <p:spPr>
          <a:xfrm>
            <a:off x="5303450" y="1705125"/>
            <a:ext cx="3594000" cy="195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A3DA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4082d69d21_1_12"/>
          <p:cNvSpPr/>
          <p:nvPr/>
        </p:nvSpPr>
        <p:spPr>
          <a:xfrm>
            <a:off x="-17325" y="-1106450"/>
            <a:ext cx="5824200" cy="2033700"/>
          </a:xfrm>
          <a:prstGeom prst="roundRect">
            <a:avLst>
              <a:gd fmla="val 35534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34082d69d21_1_12"/>
          <p:cNvSpPr txBox="1"/>
          <p:nvPr/>
        </p:nvSpPr>
        <p:spPr>
          <a:xfrm>
            <a:off x="659675" y="209725"/>
            <a:ext cx="43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3000" u="none" cap="none" strike="noStrike">
                <a:solidFill>
                  <a:srgbClr val="5D2057"/>
                </a:solidFill>
                <a:latin typeface="Rubik"/>
                <a:ea typeface="Rubik"/>
                <a:cs typeface="Rubik"/>
                <a:sym typeface="Rubik"/>
              </a:rPr>
              <a:t>Right to Win</a:t>
            </a:r>
            <a:endParaRPr b="1" i="0" sz="3000" u="none" cap="none" strike="noStrike">
              <a:solidFill>
                <a:srgbClr val="5D2057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1" name="Google Shape;401;g34082d69d21_1_12"/>
          <p:cNvSpPr txBox="1"/>
          <p:nvPr/>
        </p:nvSpPr>
        <p:spPr>
          <a:xfrm>
            <a:off x="849650" y="1143725"/>
            <a:ext cx="76077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Consolidation</a:t>
            </a:r>
            <a:r>
              <a:rPr b="0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 of multiple educational tools into a single platform</a:t>
            </a:r>
            <a:endParaRPr b="0" i="0" sz="1500" u="none" cap="none" strike="noStrike">
              <a:solidFill>
                <a:srgbClr val="5D20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2" name="Google Shape;402;g34082d69d21_1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75" y="1200382"/>
            <a:ext cx="283550" cy="28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4082d69d21_1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75" y="1664757"/>
            <a:ext cx="283550" cy="28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4082d69d21_1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75" y="2129132"/>
            <a:ext cx="283550" cy="28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4082d69d21_1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75" y="2587732"/>
            <a:ext cx="283550" cy="28639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34082d69d21_1_12"/>
          <p:cNvSpPr txBox="1"/>
          <p:nvPr/>
        </p:nvSpPr>
        <p:spPr>
          <a:xfrm>
            <a:off x="849650" y="1610075"/>
            <a:ext cx="760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Curriculum-agnostic</a:t>
            </a:r>
            <a:r>
              <a:rPr b="0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 and supports content from kindergarten to college</a:t>
            </a:r>
            <a:endParaRPr b="1" i="0" sz="12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7" name="Google Shape;407;g34082d69d21_1_12"/>
          <p:cNvSpPr txBox="1"/>
          <p:nvPr/>
        </p:nvSpPr>
        <p:spPr>
          <a:xfrm>
            <a:off x="849650" y="2076775"/>
            <a:ext cx="760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The platform supports </a:t>
            </a:r>
            <a:r>
              <a:rPr b="1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52 languages</a:t>
            </a:r>
            <a:r>
              <a:rPr b="0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 with 25 language interface options</a:t>
            </a:r>
            <a:endParaRPr b="1" i="0" sz="12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" name="Google Shape;408;g34082d69d21_1_12"/>
          <p:cNvSpPr txBox="1"/>
          <p:nvPr/>
        </p:nvSpPr>
        <p:spPr>
          <a:xfrm>
            <a:off x="849650" y="2513225"/>
            <a:ext cx="76077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Integrate seamlessly</a:t>
            </a:r>
            <a:r>
              <a:rPr b="0" i="0" lang="en" sz="1500" u="none" cap="none" strike="noStrike">
                <a:solidFill>
                  <a:srgbClr val="5D2056"/>
                </a:solidFill>
                <a:latin typeface="Open Sans"/>
                <a:ea typeface="Open Sans"/>
                <a:cs typeface="Open Sans"/>
                <a:sym typeface="Open Sans"/>
              </a:rPr>
              <a:t> with major Learning Management Systems like Google Classroom, Microsoft Teams, Canvas, Moodle, Schoology</a:t>
            </a:r>
            <a:endParaRPr b="1" i="0" sz="12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2"/>
            </a:gs>
            <a:gs pos="100000">
              <a:srgbClr val="C9A4F1"/>
            </a:gs>
          </a:gsLst>
          <a:lin ang="18900044" scaled="0"/>
        </a:gra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49738" y="3083088"/>
            <a:ext cx="9094262" cy="206041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6"/>
          <p:cNvSpPr txBox="1"/>
          <p:nvPr/>
        </p:nvSpPr>
        <p:spPr>
          <a:xfrm>
            <a:off x="2499375" y="1909538"/>
            <a:ext cx="414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Thank You!</a:t>
            </a:r>
            <a:endParaRPr b="1" i="0" sz="50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15" name="Google Shape;41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7"/>
            <a:ext cx="9094267" cy="206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6450" y="2793175"/>
            <a:ext cx="1621375" cy="44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D2056"/>
            </a:gs>
            <a:gs pos="50000">
              <a:srgbClr val="79419A"/>
            </a:gs>
            <a:gs pos="100000">
              <a:srgbClr val="8854C0"/>
            </a:gs>
          </a:gsLst>
          <a:lin ang="2700006" scaled="0"/>
        </a:gra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/>
          <p:nvPr/>
        </p:nvSpPr>
        <p:spPr>
          <a:xfrm rot="-137177">
            <a:off x="4896555" y="1155586"/>
            <a:ext cx="2060540" cy="610384"/>
          </a:xfrm>
          <a:prstGeom prst="roundRect">
            <a:avLst>
              <a:gd fmla="val 1157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"/>
          <p:cNvSpPr/>
          <p:nvPr/>
        </p:nvSpPr>
        <p:spPr>
          <a:xfrm rot="5400000">
            <a:off x="4267375" y="1212100"/>
            <a:ext cx="617100" cy="2939100"/>
          </a:xfrm>
          <a:prstGeom prst="round2SameRect">
            <a:avLst>
              <a:gd fmla="val 28831" name="adj1"/>
              <a:gd fmla="val 27433" name="adj2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3630400" y="2543050"/>
            <a:ext cx="224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1800" u="none" cap="none" strike="noStrike">
                <a:solidFill>
                  <a:srgbClr val="59066B"/>
                </a:solidFill>
                <a:latin typeface="Open Sans"/>
                <a:ea typeface="Open Sans"/>
                <a:cs typeface="Open Sans"/>
                <a:sym typeface="Open Sans"/>
              </a:rPr>
              <a:t>Gamified quizzes</a:t>
            </a:r>
            <a:r>
              <a:rPr b="1" i="0" lang="en" sz="1700" u="none" cap="none" strike="noStrike">
                <a:solidFill>
                  <a:srgbClr val="59066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700" u="none" cap="none" strike="noStrike">
              <a:solidFill>
                <a:srgbClr val="5906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1541125" y="1114725"/>
            <a:ext cx="606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4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Where we</a:t>
            </a:r>
            <a:r>
              <a:rPr b="0" i="0" lang="en" sz="42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b="0" i="0" lang="en" sz="3500" u="none" cap="none" strike="noStrike">
                <a:solidFill>
                  <a:srgbClr val="8854C0"/>
                </a:solidFill>
                <a:latin typeface="Rubik Black"/>
                <a:ea typeface="Rubik Black"/>
                <a:cs typeface="Rubik Black"/>
                <a:sym typeface="Rubik Black"/>
              </a:rPr>
              <a:t>started</a:t>
            </a:r>
            <a:endParaRPr b="0" i="0" sz="3500" u="none" cap="none" strike="noStrike">
              <a:solidFill>
                <a:srgbClr val="8854C0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2888350" y="2347700"/>
            <a:ext cx="654600" cy="654600"/>
          </a:xfrm>
          <a:prstGeom prst="ellipse">
            <a:avLst/>
          </a:prstGeom>
          <a:solidFill>
            <a:srgbClr val="59066B"/>
          </a:solidFill>
          <a:ln cap="flat" cmpd="sng" w="28575">
            <a:solidFill>
              <a:srgbClr val="5906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8390875" y="219525"/>
            <a:ext cx="320700" cy="231000"/>
          </a:xfrm>
          <a:prstGeom prst="rect">
            <a:avLst/>
          </a:prstGeom>
          <a:solidFill>
            <a:srgbClr val="7B44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 b="0" l="0" r="72474" t="0"/>
          <a:stretch/>
        </p:blipFill>
        <p:spPr>
          <a:xfrm>
            <a:off x="3036456" y="2489001"/>
            <a:ext cx="358375" cy="371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9066B"/>
            </a:gs>
            <a:gs pos="50000">
              <a:srgbClr val="79419A"/>
            </a:gs>
            <a:gs pos="100000">
              <a:srgbClr val="8854C0"/>
            </a:gs>
          </a:gsLst>
          <a:lin ang="2698631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/>
          <p:nvPr/>
        </p:nvSpPr>
        <p:spPr>
          <a:xfrm rot="5400000">
            <a:off x="2835850" y="1016275"/>
            <a:ext cx="457800" cy="2778000"/>
          </a:xfrm>
          <a:prstGeom prst="round2SameRect">
            <a:avLst>
              <a:gd fmla="val 28831" name="adj1"/>
              <a:gd fmla="val 27433" name="adj2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 flipH="1" rot="427">
            <a:off x="2159010" y="750039"/>
            <a:ext cx="4826100" cy="740700"/>
          </a:xfrm>
          <a:prstGeom prst="roundRect">
            <a:avLst>
              <a:gd fmla="val 1157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 rot="5400000">
            <a:off x="6160350" y="1016275"/>
            <a:ext cx="457800" cy="2778000"/>
          </a:xfrm>
          <a:prstGeom prst="round2SameRect">
            <a:avLst>
              <a:gd fmla="val 28831" name="adj1"/>
              <a:gd fmla="val 27433" name="adj2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2193775" y="817525"/>
            <a:ext cx="475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3600" u="none" cap="none" strike="noStrike">
                <a:solidFill>
                  <a:srgbClr val="7B44A2"/>
                </a:solidFill>
                <a:latin typeface="Rubik"/>
                <a:ea typeface="Rubik"/>
                <a:cs typeface="Rubik"/>
                <a:sym typeface="Rubik"/>
              </a:rPr>
              <a:t>Instructional Suite</a:t>
            </a:r>
            <a:endParaRPr b="1" i="0" sz="3600" u="none" cap="none" strike="noStrike">
              <a:solidFill>
                <a:srgbClr val="7B44A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5490500" y="2255875"/>
            <a:ext cx="1612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1900" u="none" cap="none" strike="noStrike">
                <a:solidFill>
                  <a:srgbClr val="59066B"/>
                </a:solidFill>
                <a:latin typeface="Open Sans"/>
                <a:ea typeface="Open Sans"/>
                <a:cs typeface="Open Sans"/>
                <a:sym typeface="Open Sans"/>
              </a:rPr>
              <a:t>Lessons</a:t>
            </a:r>
            <a:endParaRPr b="1" i="0" sz="1800" u="none" cap="none" strike="noStrike">
              <a:solidFill>
                <a:srgbClr val="5906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10"/>
          <p:cNvSpPr txBox="1"/>
          <p:nvPr/>
        </p:nvSpPr>
        <p:spPr>
          <a:xfrm>
            <a:off x="2133200" y="2255875"/>
            <a:ext cx="1612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1900" u="none" cap="none" strike="noStrike">
                <a:solidFill>
                  <a:srgbClr val="59066B"/>
                </a:solidFill>
                <a:latin typeface="Open Sans"/>
                <a:ea typeface="Open Sans"/>
                <a:cs typeface="Open Sans"/>
                <a:sym typeface="Open Sans"/>
              </a:rPr>
              <a:t>Assessments</a:t>
            </a:r>
            <a:endParaRPr b="1" i="0" sz="1800" u="none" cap="none" strike="noStrike">
              <a:solidFill>
                <a:srgbClr val="5906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6" name="Google Shape;216;p10"/>
          <p:cNvGrpSpPr/>
          <p:nvPr/>
        </p:nvGrpSpPr>
        <p:grpSpPr>
          <a:xfrm>
            <a:off x="1364588" y="2074825"/>
            <a:ext cx="654600" cy="654600"/>
            <a:chOff x="2917200" y="2244450"/>
            <a:chExt cx="654600" cy="654600"/>
          </a:xfrm>
        </p:grpSpPr>
        <p:sp>
          <p:nvSpPr>
            <p:cNvPr id="217" name="Google Shape;217;p10"/>
            <p:cNvSpPr/>
            <p:nvPr/>
          </p:nvSpPr>
          <p:spPr>
            <a:xfrm>
              <a:off x="2917200" y="2244450"/>
              <a:ext cx="654600" cy="654600"/>
            </a:xfrm>
            <a:prstGeom prst="ellipse">
              <a:avLst/>
            </a:prstGeom>
            <a:solidFill>
              <a:srgbClr val="2E9DA6"/>
            </a:solidFill>
            <a:ln cap="flat" cmpd="sng" w="28575">
              <a:solidFill>
                <a:srgbClr val="2E9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8" name="Google Shape;218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30694" y="2350791"/>
              <a:ext cx="427760" cy="427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10"/>
          <p:cNvSpPr/>
          <p:nvPr/>
        </p:nvSpPr>
        <p:spPr>
          <a:xfrm rot="5400000">
            <a:off x="6160363" y="1885650"/>
            <a:ext cx="457800" cy="2778000"/>
          </a:xfrm>
          <a:prstGeom prst="round2SameRect">
            <a:avLst>
              <a:gd fmla="val 28831" name="adj1"/>
              <a:gd fmla="val 27433" name="adj2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"/>
          <p:cNvSpPr/>
          <p:nvPr/>
        </p:nvSpPr>
        <p:spPr>
          <a:xfrm rot="5400000">
            <a:off x="4623250" y="2754975"/>
            <a:ext cx="457800" cy="2778000"/>
          </a:xfrm>
          <a:prstGeom prst="round2SameRect">
            <a:avLst>
              <a:gd fmla="val 28831" name="adj1"/>
              <a:gd fmla="val 27433" name="adj2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0"/>
          <p:cNvSpPr txBox="1"/>
          <p:nvPr/>
        </p:nvSpPr>
        <p:spPr>
          <a:xfrm>
            <a:off x="5490500" y="3114438"/>
            <a:ext cx="2247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1900" u="none" cap="none" strike="noStrike">
                <a:solidFill>
                  <a:srgbClr val="59066B"/>
                </a:solidFill>
                <a:latin typeface="Open Sans"/>
                <a:ea typeface="Open Sans"/>
                <a:cs typeface="Open Sans"/>
                <a:sym typeface="Open Sans"/>
              </a:rPr>
              <a:t>Interactive Video</a:t>
            </a:r>
            <a:endParaRPr b="1" i="0" sz="1800" u="none" cap="none" strike="noStrike">
              <a:solidFill>
                <a:srgbClr val="5906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p10"/>
          <p:cNvSpPr/>
          <p:nvPr/>
        </p:nvSpPr>
        <p:spPr>
          <a:xfrm rot="5400000">
            <a:off x="2835850" y="1885650"/>
            <a:ext cx="457800" cy="2778000"/>
          </a:xfrm>
          <a:prstGeom prst="round2SameRect">
            <a:avLst>
              <a:gd fmla="val 28831" name="adj1"/>
              <a:gd fmla="val 27433" name="adj2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" name="Google Shape;223;p10"/>
          <p:cNvGrpSpPr/>
          <p:nvPr/>
        </p:nvGrpSpPr>
        <p:grpSpPr>
          <a:xfrm>
            <a:off x="4687575" y="2074825"/>
            <a:ext cx="654600" cy="654600"/>
            <a:chOff x="4542913" y="1112375"/>
            <a:chExt cx="654600" cy="654600"/>
          </a:xfrm>
        </p:grpSpPr>
        <p:sp>
          <p:nvSpPr>
            <p:cNvPr id="224" name="Google Shape;224;p10"/>
            <p:cNvSpPr/>
            <p:nvPr/>
          </p:nvSpPr>
          <p:spPr>
            <a:xfrm>
              <a:off x="4542913" y="1112375"/>
              <a:ext cx="654600" cy="654600"/>
            </a:xfrm>
            <a:prstGeom prst="ellipse">
              <a:avLst/>
            </a:prstGeom>
            <a:solidFill>
              <a:srgbClr val="EFA928"/>
            </a:solidFill>
            <a:ln cap="flat" cmpd="sng" w="28575">
              <a:solidFill>
                <a:srgbClr val="EFA9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5" name="Google Shape;225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49913" y="1234475"/>
              <a:ext cx="423700" cy="423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6" name="Google Shape;226;p10"/>
          <p:cNvSpPr txBox="1"/>
          <p:nvPr/>
        </p:nvSpPr>
        <p:spPr>
          <a:xfrm>
            <a:off x="3953263" y="3983525"/>
            <a:ext cx="1370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1900" u="none" cap="none" strike="noStrike">
                <a:solidFill>
                  <a:srgbClr val="59066B"/>
                </a:solidFill>
                <a:latin typeface="Open Sans"/>
                <a:ea typeface="Open Sans"/>
                <a:cs typeface="Open Sans"/>
                <a:sym typeface="Open Sans"/>
              </a:rPr>
              <a:t>Flashcards</a:t>
            </a:r>
            <a:endParaRPr b="1" i="0" sz="1800" u="none" cap="none" strike="noStrike">
              <a:solidFill>
                <a:srgbClr val="5906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687588" y="2947325"/>
            <a:ext cx="654600" cy="654600"/>
            <a:chOff x="4542913" y="1917150"/>
            <a:chExt cx="654600" cy="654600"/>
          </a:xfrm>
        </p:grpSpPr>
        <p:sp>
          <p:nvSpPr>
            <p:cNvPr id="228" name="Google Shape;228;p10"/>
            <p:cNvSpPr/>
            <p:nvPr/>
          </p:nvSpPr>
          <p:spPr>
            <a:xfrm>
              <a:off x="4542913" y="1917150"/>
              <a:ext cx="654600" cy="654600"/>
            </a:xfrm>
            <a:prstGeom prst="ellipse">
              <a:avLst/>
            </a:prstGeom>
            <a:solidFill>
              <a:srgbClr val="D5546D"/>
            </a:solidFill>
            <a:ln cap="flat" cmpd="sng" w="28575">
              <a:solidFill>
                <a:srgbClr val="D554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9" name="Google Shape;229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49587" y="2009387"/>
              <a:ext cx="441250" cy="441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0" name="Google Shape;230;p10"/>
          <p:cNvGrpSpPr/>
          <p:nvPr/>
        </p:nvGrpSpPr>
        <p:grpSpPr>
          <a:xfrm>
            <a:off x="1364575" y="2940675"/>
            <a:ext cx="654600" cy="654600"/>
            <a:chOff x="1271638" y="1863875"/>
            <a:chExt cx="654600" cy="654600"/>
          </a:xfrm>
        </p:grpSpPr>
        <p:sp>
          <p:nvSpPr>
            <p:cNvPr id="231" name="Google Shape;231;p10"/>
            <p:cNvSpPr/>
            <p:nvPr/>
          </p:nvSpPr>
          <p:spPr>
            <a:xfrm>
              <a:off x="1271638" y="1863875"/>
              <a:ext cx="654600" cy="654600"/>
            </a:xfrm>
            <a:prstGeom prst="ellipse">
              <a:avLst/>
            </a:prstGeom>
            <a:solidFill>
              <a:srgbClr val="2C70AE"/>
            </a:solidFill>
            <a:ln cap="flat" cmpd="sng" w="28575">
              <a:solidFill>
                <a:srgbClr val="2C70A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2" name="Google Shape;232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378638" y="1963800"/>
              <a:ext cx="440600" cy="440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3" name="Google Shape;23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02962" y="3806522"/>
            <a:ext cx="637964" cy="65460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0"/>
          <p:cNvSpPr txBox="1"/>
          <p:nvPr/>
        </p:nvSpPr>
        <p:spPr>
          <a:xfrm>
            <a:off x="2133200" y="3113950"/>
            <a:ext cx="1231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1900" u="none" cap="none" strike="noStrike">
                <a:solidFill>
                  <a:srgbClr val="59066B"/>
                </a:solidFill>
                <a:latin typeface="Open Sans"/>
                <a:ea typeface="Open Sans"/>
                <a:cs typeface="Open Sans"/>
                <a:sym typeface="Open Sans"/>
              </a:rPr>
              <a:t>Passages</a:t>
            </a:r>
            <a:endParaRPr b="1" i="0" sz="1800" u="none" cap="none" strike="noStrike">
              <a:solidFill>
                <a:srgbClr val="5906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D2056"/>
            </a:gs>
            <a:gs pos="50000">
              <a:srgbClr val="79419A"/>
            </a:gs>
            <a:gs pos="100000">
              <a:srgbClr val="8854C0"/>
            </a:gs>
          </a:gsLst>
          <a:lin ang="2700006" scaled="0"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/>
          <p:nvPr/>
        </p:nvSpPr>
        <p:spPr>
          <a:xfrm>
            <a:off x="3179750" y="0"/>
            <a:ext cx="5964300" cy="5143500"/>
          </a:xfrm>
          <a:prstGeom prst="rect">
            <a:avLst/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216400" y="1801300"/>
            <a:ext cx="2677800" cy="17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18+ question types</a:t>
            </a:r>
            <a:b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Search by standard</a:t>
            </a:r>
            <a:b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Practice, test, and gamification modes</a:t>
            </a: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41" name="Google Shape;24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8900" y="1203150"/>
            <a:ext cx="4866000" cy="2737200"/>
          </a:xfrm>
          <a:prstGeom prst="roundRect">
            <a:avLst>
              <a:gd fmla="val 2846" name="adj"/>
            </a:avLst>
          </a:prstGeom>
          <a:noFill/>
          <a:ln cap="flat" cmpd="sng" w="28575">
            <a:solidFill>
              <a:srgbClr val="5D205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2" name="Google Shape;242;p18"/>
          <p:cNvSpPr/>
          <p:nvPr/>
        </p:nvSpPr>
        <p:spPr>
          <a:xfrm>
            <a:off x="-588550" y="827550"/>
            <a:ext cx="3419100" cy="720900"/>
          </a:xfrm>
          <a:prstGeom prst="roundRect">
            <a:avLst>
              <a:gd fmla="val 16667" name="adj"/>
            </a:avLst>
          </a:prstGeom>
          <a:solidFill>
            <a:srgbClr val="1FA9B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BF8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460550" y="993525"/>
            <a:ext cx="285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Assessments</a:t>
            </a:r>
            <a:endParaRPr b="1" i="0" sz="25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D2056"/>
            </a:gs>
            <a:gs pos="50000">
              <a:srgbClr val="79419A"/>
            </a:gs>
            <a:gs pos="100000">
              <a:srgbClr val="8854C0"/>
            </a:gs>
          </a:gsLst>
          <a:lin ang="2700006" scaled="0"/>
        </a:gra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/>
          <p:nvPr/>
        </p:nvSpPr>
        <p:spPr>
          <a:xfrm>
            <a:off x="3179750" y="0"/>
            <a:ext cx="5964300" cy="5143500"/>
          </a:xfrm>
          <a:prstGeom prst="rect">
            <a:avLst/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9"/>
          <p:cNvSpPr/>
          <p:nvPr/>
        </p:nvSpPr>
        <p:spPr>
          <a:xfrm>
            <a:off x="-588550" y="827550"/>
            <a:ext cx="3419100" cy="720900"/>
          </a:xfrm>
          <a:prstGeom prst="roundRect">
            <a:avLst>
              <a:gd fmla="val 16667" name="adj"/>
            </a:avLst>
          </a:prstGeom>
          <a:solidFill>
            <a:srgbClr val="EB98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BF8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460550" y="993525"/>
            <a:ext cx="285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Lessons</a:t>
            </a:r>
            <a:endParaRPr b="1" i="0" sz="25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51" name="Google Shape;25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8900" y="1203150"/>
            <a:ext cx="4866000" cy="2737200"/>
          </a:xfrm>
          <a:prstGeom prst="roundRect">
            <a:avLst>
              <a:gd fmla="val 2846" name="adj"/>
            </a:avLst>
          </a:prstGeom>
          <a:noFill/>
          <a:ln cap="flat" cmpd="sng" w="28575">
            <a:solidFill>
              <a:srgbClr val="5D205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2" name="Google Shape;252;p19"/>
          <p:cNvSpPr txBox="1"/>
          <p:nvPr/>
        </p:nvSpPr>
        <p:spPr>
          <a:xfrm>
            <a:off x="216400" y="1801300"/>
            <a:ext cx="2677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Google Slides Add-on</a:t>
            </a:r>
            <a:b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Lessons toolbox</a:t>
            </a:r>
            <a:b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Improved formative data</a:t>
            </a: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D2056"/>
            </a:gs>
            <a:gs pos="50000">
              <a:srgbClr val="79419A"/>
            </a:gs>
            <a:gs pos="100000">
              <a:srgbClr val="8854C0"/>
            </a:gs>
          </a:gsLst>
          <a:lin ang="2700006" scaled="0"/>
        </a:gra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/>
          <p:nvPr/>
        </p:nvSpPr>
        <p:spPr>
          <a:xfrm>
            <a:off x="3179750" y="0"/>
            <a:ext cx="5964300" cy="5143500"/>
          </a:xfrm>
          <a:prstGeom prst="rect">
            <a:avLst/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8900" y="1203150"/>
            <a:ext cx="4866000" cy="2737200"/>
          </a:xfrm>
          <a:prstGeom prst="roundRect">
            <a:avLst>
              <a:gd fmla="val 2480" name="adj"/>
            </a:avLst>
          </a:prstGeom>
          <a:noFill/>
          <a:ln cap="flat" cmpd="sng" w="28575">
            <a:solidFill>
              <a:srgbClr val="5D205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9" name="Google Shape;259;p20"/>
          <p:cNvSpPr/>
          <p:nvPr/>
        </p:nvSpPr>
        <p:spPr>
          <a:xfrm>
            <a:off x="-588550" y="827550"/>
            <a:ext cx="3419100" cy="720900"/>
          </a:xfrm>
          <a:prstGeom prst="roundRect">
            <a:avLst>
              <a:gd fmla="val 16667" name="adj"/>
            </a:avLst>
          </a:prstGeom>
          <a:solidFill>
            <a:srgbClr val="1F79C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BF8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460550" y="993525"/>
            <a:ext cx="285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Passages</a:t>
            </a:r>
            <a:endParaRPr b="1" i="0" sz="25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1" name="Google Shape;261;p20"/>
          <p:cNvSpPr txBox="1"/>
          <p:nvPr/>
        </p:nvSpPr>
        <p:spPr>
          <a:xfrm>
            <a:off x="216400" y="1801300"/>
            <a:ext cx="2677800" cy="28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Incorporate literacy across the curriculum</a:t>
            </a:r>
            <a:b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Create questions from your favorite reading material</a:t>
            </a: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Standardized test prep</a:t>
            </a: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D2056"/>
            </a:gs>
            <a:gs pos="50000">
              <a:srgbClr val="79419A"/>
            </a:gs>
            <a:gs pos="100000">
              <a:srgbClr val="8854C0"/>
            </a:gs>
          </a:gsLst>
          <a:lin ang="2700006" scaled="0"/>
        </a:gra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/>
          <p:nvPr/>
        </p:nvSpPr>
        <p:spPr>
          <a:xfrm>
            <a:off x="3179750" y="0"/>
            <a:ext cx="5964300" cy="5143500"/>
          </a:xfrm>
          <a:prstGeom prst="rect">
            <a:avLst/>
          </a:prstGeom>
          <a:solidFill>
            <a:srgbClr val="ECDD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"/>
          <p:cNvSpPr/>
          <p:nvPr/>
        </p:nvSpPr>
        <p:spPr>
          <a:xfrm>
            <a:off x="-588550" y="827550"/>
            <a:ext cx="3115200" cy="973800"/>
          </a:xfrm>
          <a:prstGeom prst="roundRect">
            <a:avLst>
              <a:gd fmla="val 16667" name="adj"/>
            </a:avLst>
          </a:prstGeom>
          <a:solidFill>
            <a:srgbClr val="DA4F6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BF8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1"/>
          <p:cNvSpPr txBox="1"/>
          <p:nvPr/>
        </p:nvSpPr>
        <p:spPr>
          <a:xfrm>
            <a:off x="460550" y="934575"/>
            <a:ext cx="2854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Interactive </a:t>
            </a:r>
            <a:endParaRPr b="1" i="0" sz="25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Video</a:t>
            </a:r>
            <a:endParaRPr b="1" i="0" sz="25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69" name="Google Shape;269;p21"/>
          <p:cNvPicPr preferRelativeResize="0"/>
          <p:nvPr/>
        </p:nvPicPr>
        <p:blipFill rotWithShape="1">
          <a:blip r:embed="rId3">
            <a:alphaModFix/>
          </a:blip>
          <a:srcRect b="0" l="537" r="0" t="0"/>
          <a:stretch/>
        </p:blipFill>
        <p:spPr>
          <a:xfrm>
            <a:off x="3755275" y="1203150"/>
            <a:ext cx="4839600" cy="2737200"/>
          </a:xfrm>
          <a:prstGeom prst="roundRect">
            <a:avLst>
              <a:gd fmla="val 4062" name="adj"/>
            </a:avLst>
          </a:prstGeom>
          <a:noFill/>
          <a:ln cap="flat" cmpd="sng" w="28575">
            <a:solidFill>
              <a:srgbClr val="5D205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0" name="Google Shape;270;p21"/>
          <p:cNvSpPr txBox="1"/>
          <p:nvPr/>
        </p:nvSpPr>
        <p:spPr>
          <a:xfrm>
            <a:off x="216400" y="2093075"/>
            <a:ext cx="2677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Create even quicker with AI generated questions</a:t>
            </a:r>
            <a:b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Reteach concepts</a:t>
            </a:r>
            <a:b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 SemiBol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Assign as homework</a:t>
            </a:r>
            <a:endParaRPr b="0" i="0" sz="15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"/>
          <p:cNvSpPr/>
          <p:nvPr/>
        </p:nvSpPr>
        <p:spPr>
          <a:xfrm>
            <a:off x="-259000" y="489200"/>
            <a:ext cx="5548200" cy="513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59066B"/>
              </a:gs>
              <a:gs pos="100000">
                <a:srgbClr val="8854C0"/>
              </a:gs>
            </a:gsLst>
            <a:lin ang="2700006" scaled="0"/>
          </a:gra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1"/>
          <p:cNvSpPr txBox="1"/>
          <p:nvPr/>
        </p:nvSpPr>
        <p:spPr>
          <a:xfrm>
            <a:off x="397875" y="553550"/>
            <a:ext cx="489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20+ media and question types</a:t>
            </a:r>
            <a:endParaRPr b="1" i="0" sz="25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7" name="Google Shape;277;p11"/>
          <p:cNvSpPr txBox="1"/>
          <p:nvPr/>
        </p:nvSpPr>
        <p:spPr>
          <a:xfrm>
            <a:off x="2147301" y="4334996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Fill in the Blank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78" name="Google Shape;278;p11"/>
          <p:cNvSpPr txBox="1"/>
          <p:nvPr/>
        </p:nvSpPr>
        <p:spPr>
          <a:xfrm>
            <a:off x="550772" y="1716733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9250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Passages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79" name="Google Shape;279;p11"/>
          <p:cNvSpPr txBox="1"/>
          <p:nvPr/>
        </p:nvSpPr>
        <p:spPr>
          <a:xfrm>
            <a:off x="5331879" y="4335007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Multiple Choice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0" name="Google Shape;280;p11"/>
          <p:cNvSpPr txBox="1"/>
          <p:nvPr/>
        </p:nvSpPr>
        <p:spPr>
          <a:xfrm>
            <a:off x="6924319" y="2573557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Interactive Video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1" name="Google Shape;281;p11"/>
          <p:cNvSpPr txBox="1"/>
          <p:nvPr/>
        </p:nvSpPr>
        <p:spPr>
          <a:xfrm>
            <a:off x="5232114" y="2573544"/>
            <a:ext cx="176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Draw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2" name="Google Shape;282;p11"/>
          <p:cNvSpPr txBox="1"/>
          <p:nvPr/>
        </p:nvSpPr>
        <p:spPr>
          <a:xfrm>
            <a:off x="555087" y="4340291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Video Response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3" name="Google Shape;283;p11"/>
          <p:cNvSpPr txBox="1"/>
          <p:nvPr/>
        </p:nvSpPr>
        <p:spPr>
          <a:xfrm>
            <a:off x="5289220" y="1707753"/>
            <a:ext cx="165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Audio Response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4" name="Google Shape;284;p11"/>
          <p:cNvSpPr txBox="1"/>
          <p:nvPr/>
        </p:nvSpPr>
        <p:spPr>
          <a:xfrm>
            <a:off x="3737541" y="2573540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Open-Ended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5" name="Google Shape;285;p11"/>
          <p:cNvSpPr txBox="1"/>
          <p:nvPr/>
        </p:nvSpPr>
        <p:spPr>
          <a:xfrm>
            <a:off x="3739530" y="3479765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Poll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6" name="Google Shape;286;p11"/>
          <p:cNvSpPr txBox="1"/>
          <p:nvPr/>
        </p:nvSpPr>
        <p:spPr>
          <a:xfrm>
            <a:off x="6923965" y="3493277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Word Cloud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7" name="Google Shape;287;p11"/>
          <p:cNvSpPr txBox="1"/>
          <p:nvPr/>
        </p:nvSpPr>
        <p:spPr>
          <a:xfrm>
            <a:off x="2147299" y="2573556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Reorder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8" name="Google Shape;288;p11"/>
          <p:cNvSpPr txBox="1"/>
          <p:nvPr/>
        </p:nvSpPr>
        <p:spPr>
          <a:xfrm>
            <a:off x="2147309" y="3473655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Drag and Drop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9" name="Google Shape;289;p11"/>
          <p:cNvSpPr txBox="1"/>
          <p:nvPr/>
        </p:nvSpPr>
        <p:spPr>
          <a:xfrm>
            <a:off x="6932577" y="1726493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Match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90" name="Google Shape;290;p11"/>
          <p:cNvSpPr txBox="1"/>
          <p:nvPr/>
        </p:nvSpPr>
        <p:spPr>
          <a:xfrm>
            <a:off x="5331742" y="3480605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Drop Down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91" name="Google Shape;291;p11"/>
          <p:cNvSpPr txBox="1"/>
          <p:nvPr/>
        </p:nvSpPr>
        <p:spPr>
          <a:xfrm>
            <a:off x="6832813" y="4334992"/>
            <a:ext cx="176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Hotspot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92" name="Google Shape;292;p11"/>
          <p:cNvSpPr txBox="1"/>
          <p:nvPr/>
        </p:nvSpPr>
        <p:spPr>
          <a:xfrm>
            <a:off x="550785" y="2573560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Categorize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93" name="Google Shape;293;p11"/>
          <p:cNvSpPr txBox="1"/>
          <p:nvPr/>
        </p:nvSpPr>
        <p:spPr>
          <a:xfrm>
            <a:off x="3737682" y="1726497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Math Response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94" name="Google Shape;294;p11"/>
          <p:cNvSpPr txBox="1"/>
          <p:nvPr/>
        </p:nvSpPr>
        <p:spPr>
          <a:xfrm>
            <a:off x="2147289" y="1726497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Labeling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95" name="Google Shape;295;p11"/>
          <p:cNvSpPr txBox="1"/>
          <p:nvPr/>
        </p:nvSpPr>
        <p:spPr>
          <a:xfrm>
            <a:off x="555078" y="3464746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Graphing</a:t>
            </a:r>
            <a:endParaRPr b="1" i="0" sz="1200" u="none" cap="none" strike="noStrike">
              <a:solidFill>
                <a:srgbClr val="5D205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11"/>
          <p:cNvSpPr txBox="1"/>
          <p:nvPr/>
        </p:nvSpPr>
        <p:spPr>
          <a:xfrm>
            <a:off x="3639850" y="4360921"/>
            <a:ext cx="176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  <a:endParaRPr b="0" i="0" sz="11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97" name="Google Shape;29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708" y="2191483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8005" y="1341797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0225" y="3097247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21008" y="2191483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24821" y="3104726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40236" y="3959964"/>
            <a:ext cx="375026" cy="37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25505" y="3959971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11525" y="2191481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40227" y="1341792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20982" y="1359393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916458" y="3954628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330477" y="2191478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332531" y="3097242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740232" y="2191481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47932" y="3959955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20987" y="3104731"/>
            <a:ext cx="375039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921008" y="1341796"/>
            <a:ext cx="375025" cy="3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332525" y="3979725"/>
            <a:ext cx="375025" cy="3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147963" y="3089737"/>
            <a:ext cx="375025" cy="3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332450" y="1341813"/>
            <a:ext cx="375000" cy="3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42fbfaa384_0_0"/>
          <p:cNvSpPr/>
          <p:nvPr/>
        </p:nvSpPr>
        <p:spPr>
          <a:xfrm>
            <a:off x="1315350" y="1344575"/>
            <a:ext cx="66060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42fbfaa384_0_0"/>
          <p:cNvSpPr txBox="1"/>
          <p:nvPr/>
        </p:nvSpPr>
        <p:spPr>
          <a:xfrm>
            <a:off x="1742900" y="1480763"/>
            <a:ext cx="59613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Generate activities in seconds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from your favorite YouTube videos, PDFs, and educational websites with the Chrome Extension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23" name="Google Shape;323;g342fbfaa384_0_0"/>
          <p:cNvSpPr txBox="1"/>
          <p:nvPr/>
        </p:nvSpPr>
        <p:spPr>
          <a:xfrm>
            <a:off x="571425" y="545975"/>
            <a:ext cx="70830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400" u="none" cap="none" strike="noStrike">
                <a:solidFill>
                  <a:srgbClr val="5D2057"/>
                </a:solidFill>
                <a:latin typeface="Rubik"/>
                <a:ea typeface="Rubik"/>
                <a:cs typeface="Rubik"/>
                <a:sym typeface="Rubik"/>
              </a:rPr>
              <a:t>Turn ideas into instruction in seconds</a:t>
            </a:r>
            <a:endParaRPr b="1" i="0" sz="1600" u="none" cap="none" strike="noStrike">
              <a:solidFill>
                <a:srgbClr val="5D2057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24" name="Google Shape;324;g342fbfaa384_0_0"/>
          <p:cNvSpPr/>
          <p:nvPr/>
        </p:nvSpPr>
        <p:spPr>
          <a:xfrm>
            <a:off x="3056700" y="2217350"/>
            <a:ext cx="52437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42fbfaa384_0_0"/>
          <p:cNvSpPr txBox="1"/>
          <p:nvPr/>
        </p:nvSpPr>
        <p:spPr>
          <a:xfrm>
            <a:off x="3568650" y="2361825"/>
            <a:ext cx="46473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ncrease efficiency and digitize your core curriculum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images and all, with AI Worksheets to Activities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26" name="Google Shape;326;g342fbfaa384_0_0"/>
          <p:cNvSpPr/>
          <p:nvPr/>
        </p:nvSpPr>
        <p:spPr>
          <a:xfrm>
            <a:off x="1852025" y="3098400"/>
            <a:ext cx="37968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42fbfaa384_0_0"/>
          <p:cNvSpPr txBox="1"/>
          <p:nvPr/>
        </p:nvSpPr>
        <p:spPr>
          <a:xfrm>
            <a:off x="2279575" y="3242875"/>
            <a:ext cx="3730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Create the right reading material, in minutes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with AI-generated Passages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28" name="Google Shape;328;g342fbfaa384_0_0"/>
          <p:cNvSpPr/>
          <p:nvPr/>
        </p:nvSpPr>
        <p:spPr>
          <a:xfrm>
            <a:off x="2508900" y="3979450"/>
            <a:ext cx="5412300" cy="752100"/>
          </a:xfrm>
          <a:prstGeom prst="roundRect">
            <a:avLst>
              <a:gd fmla="val 7195" name="adj"/>
            </a:avLst>
          </a:prstGeom>
          <a:solidFill>
            <a:srgbClr val="ECD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342fbfaa384_0_0"/>
          <p:cNvSpPr txBox="1"/>
          <p:nvPr/>
        </p:nvSpPr>
        <p:spPr>
          <a:xfrm>
            <a:off x="3020850" y="4123925"/>
            <a:ext cx="46473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5D205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Get instant data to identify skill gaps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300" u="none" cap="none" strike="noStrike">
                <a:solidFill>
                  <a:srgbClr val="5D2057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and give personalized practice recommendations with AI Analyze</a:t>
            </a:r>
            <a:endParaRPr b="0" i="0" sz="13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D2057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330" name="Google Shape;330;g342fbfaa38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040" y="4082399"/>
            <a:ext cx="741520" cy="57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42fbfaa38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1548" y="2223991"/>
            <a:ext cx="699705" cy="74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42fbfaa38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5350" y="3009655"/>
            <a:ext cx="825150" cy="87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42fbfaa384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9343" y="1452826"/>
            <a:ext cx="763822" cy="635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Quizizz New Template">
  <a:themeElements>
    <a:clrScheme name="Simple Light">
      <a:dk1>
        <a:srgbClr val="59066B"/>
      </a:dk1>
      <a:lt1>
        <a:srgbClr val="FBF8FF"/>
      </a:lt1>
      <a:dk2>
        <a:srgbClr val="863B96"/>
      </a:dk2>
      <a:lt2>
        <a:srgbClr val="3E044B"/>
      </a:lt2>
      <a:accent1>
        <a:srgbClr val="8854C0"/>
      </a:accent1>
      <a:accent2>
        <a:srgbClr val="ECDDFF"/>
      </a:accent2>
      <a:accent3>
        <a:srgbClr val="DA4F6A"/>
      </a:accent3>
      <a:accent4>
        <a:srgbClr val="1F79CC"/>
      </a:accent4>
      <a:accent5>
        <a:srgbClr val="EB9800"/>
      </a:accent5>
      <a:accent6>
        <a:srgbClr val="1FA9B4"/>
      </a:accent6>
      <a:hlink>
        <a:srgbClr val="1F79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